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7"/>
  </p:notesMasterIdLst>
  <p:sldIdLst>
    <p:sldId id="681" r:id="rId5"/>
    <p:sldId id="743" r:id="rId6"/>
    <p:sldId id="817" r:id="rId7"/>
    <p:sldId id="773" r:id="rId8"/>
    <p:sldId id="748" r:id="rId9"/>
    <p:sldId id="749" r:id="rId10"/>
    <p:sldId id="744" r:id="rId11"/>
    <p:sldId id="752" r:id="rId12"/>
    <p:sldId id="753" r:id="rId13"/>
    <p:sldId id="738" r:id="rId14"/>
    <p:sldId id="731" r:id="rId15"/>
    <p:sldId id="739" r:id="rId16"/>
    <p:sldId id="733" r:id="rId17"/>
    <p:sldId id="762" r:id="rId18"/>
    <p:sldId id="757" r:id="rId19"/>
    <p:sldId id="758" r:id="rId20"/>
    <p:sldId id="811" r:id="rId21"/>
    <p:sldId id="813" r:id="rId22"/>
    <p:sldId id="759" r:id="rId23"/>
    <p:sldId id="761" r:id="rId24"/>
    <p:sldId id="755" r:id="rId25"/>
    <p:sldId id="696" r:id="rId26"/>
    <p:sldId id="700" r:id="rId27"/>
    <p:sldId id="701" r:id="rId28"/>
    <p:sldId id="730" r:id="rId29"/>
    <p:sldId id="764" r:id="rId30"/>
    <p:sldId id="760" r:id="rId31"/>
    <p:sldId id="774" r:id="rId32"/>
    <p:sldId id="754" r:id="rId33"/>
    <p:sldId id="766" r:id="rId34"/>
    <p:sldId id="812" r:id="rId35"/>
    <p:sldId id="756" r:id="rId36"/>
    <p:sldId id="814" r:id="rId37"/>
    <p:sldId id="824" r:id="rId38"/>
    <p:sldId id="819" r:id="rId39"/>
    <p:sldId id="825" r:id="rId40"/>
    <p:sldId id="820" r:id="rId41"/>
    <p:sldId id="826" r:id="rId42"/>
    <p:sldId id="821" r:id="rId43"/>
    <p:sldId id="815" r:id="rId44"/>
    <p:sldId id="770" r:id="rId45"/>
    <p:sldId id="772" r:id="rId46"/>
    <p:sldId id="823" r:id="rId47"/>
    <p:sldId id="769" r:id="rId48"/>
    <p:sldId id="810" r:id="rId49"/>
    <p:sldId id="768" r:id="rId50"/>
    <p:sldId id="818" r:id="rId51"/>
    <p:sldId id="771" r:id="rId52"/>
    <p:sldId id="765" r:id="rId53"/>
    <p:sldId id="801" r:id="rId54"/>
    <p:sldId id="802" r:id="rId55"/>
    <p:sldId id="803" r:id="rId56"/>
    <p:sldId id="804" r:id="rId57"/>
    <p:sldId id="805" r:id="rId58"/>
    <p:sldId id="795" r:id="rId59"/>
    <p:sldId id="745" r:id="rId60"/>
    <p:sldId id="746" r:id="rId61"/>
    <p:sldId id="747" r:id="rId62"/>
    <p:sldId id="796" r:id="rId63"/>
    <p:sldId id="797" r:id="rId64"/>
    <p:sldId id="750" r:id="rId65"/>
    <p:sldId id="751" r:id="rId66"/>
    <p:sldId id="798" r:id="rId67"/>
    <p:sldId id="806" r:id="rId68"/>
    <p:sldId id="741" r:id="rId69"/>
    <p:sldId id="261" r:id="rId70"/>
    <p:sldId id="809" r:id="rId71"/>
    <p:sldId id="800" r:id="rId72"/>
    <p:sldId id="799" r:id="rId73"/>
    <p:sldId id="816" r:id="rId74"/>
    <p:sldId id="672" r:id="rId75"/>
    <p:sldId id="740" r:id="rId76"/>
    <p:sldId id="699" r:id="rId77"/>
    <p:sldId id="704" r:id="rId78"/>
    <p:sldId id="703" r:id="rId79"/>
    <p:sldId id="702" r:id="rId80"/>
    <p:sldId id="705" r:id="rId81"/>
    <p:sldId id="687" r:id="rId82"/>
    <p:sldId id="694" r:id="rId83"/>
    <p:sldId id="692" r:id="rId84"/>
    <p:sldId id="822" r:id="rId85"/>
    <p:sldId id="259" r:id="rId86"/>
    <p:sldId id="697" r:id="rId87"/>
    <p:sldId id="695" r:id="rId88"/>
    <p:sldId id="707" r:id="rId89"/>
    <p:sldId id="718" r:id="rId90"/>
    <p:sldId id="717" r:id="rId91"/>
    <p:sldId id="736" r:id="rId92"/>
    <p:sldId id="735" r:id="rId93"/>
    <p:sldId id="807" r:id="rId94"/>
    <p:sldId id="808" r:id="rId95"/>
    <p:sldId id="698" r:id="rId9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817"/>
            <p14:sldId id="773"/>
            <p14:sldId id="748"/>
            <p14:sldId id="749"/>
            <p14:sldId id="744"/>
            <p14:sldId id="752"/>
            <p14:sldId id="753"/>
            <p14:sldId id="738"/>
            <p14:sldId id="731"/>
            <p14:sldId id="739"/>
            <p14:sldId id="733"/>
            <p14:sldId id="762"/>
            <p14:sldId id="757"/>
            <p14:sldId id="758"/>
            <p14:sldId id="811"/>
            <p14:sldId id="813"/>
            <p14:sldId id="759"/>
            <p14:sldId id="761"/>
            <p14:sldId id="755"/>
            <p14:sldId id="696"/>
            <p14:sldId id="700"/>
            <p14:sldId id="701"/>
            <p14:sldId id="730"/>
            <p14:sldId id="764"/>
            <p14:sldId id="760"/>
            <p14:sldId id="774"/>
            <p14:sldId id="754"/>
            <p14:sldId id="766"/>
            <p14:sldId id="812"/>
            <p14:sldId id="756"/>
            <p14:sldId id="814"/>
            <p14:sldId id="824"/>
            <p14:sldId id="819"/>
            <p14:sldId id="825"/>
            <p14:sldId id="820"/>
            <p14:sldId id="826"/>
            <p14:sldId id="821"/>
            <p14:sldId id="815"/>
            <p14:sldId id="770"/>
            <p14:sldId id="772"/>
            <p14:sldId id="823"/>
            <p14:sldId id="769"/>
            <p14:sldId id="810"/>
            <p14:sldId id="768"/>
            <p14:sldId id="818"/>
            <p14:sldId id="771"/>
            <p14:sldId id="765"/>
            <p14:sldId id="801"/>
            <p14:sldId id="802"/>
            <p14:sldId id="803"/>
            <p14:sldId id="804"/>
            <p14:sldId id="805"/>
            <p14:sldId id="795"/>
            <p14:sldId id="745"/>
            <p14:sldId id="746"/>
            <p14:sldId id="747"/>
            <p14:sldId id="796"/>
            <p14:sldId id="797"/>
            <p14:sldId id="750"/>
            <p14:sldId id="751"/>
            <p14:sldId id="798"/>
            <p14:sldId id="806"/>
            <p14:sldId id="741"/>
            <p14:sldId id="261"/>
            <p14:sldId id="809"/>
            <p14:sldId id="800"/>
            <p14:sldId id="799"/>
            <p14:sldId id="816"/>
            <p14:sldId id="672"/>
            <p14:sldId id="740"/>
            <p14:sldId id="699"/>
            <p14:sldId id="704"/>
            <p14:sldId id="703"/>
            <p14:sldId id="702"/>
            <p14:sldId id="705"/>
            <p14:sldId id="687"/>
            <p14:sldId id="694"/>
            <p14:sldId id="692"/>
            <p14:sldId id="822"/>
            <p14:sldId id="259"/>
            <p14:sldId id="697"/>
            <p14:sldId id="695"/>
            <p14:sldId id="707"/>
            <p14:sldId id="718"/>
            <p14:sldId id="717"/>
            <p14:sldId id="736"/>
            <p14:sldId id="735"/>
            <p14:sldId id="807"/>
            <p14:sldId id="808"/>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7F"/>
    <a:srgbClr val="548235"/>
    <a:srgbClr val="7EBEFF"/>
    <a:srgbClr val="44546A"/>
    <a:srgbClr val="FF6C45"/>
    <a:srgbClr val="FEE9D6"/>
    <a:srgbClr val="FF5960"/>
    <a:srgbClr val="08174D"/>
    <a:srgbClr val="5A6489"/>
    <a:srgbClr val="2246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62985" autoAdjust="0"/>
  </p:normalViewPr>
  <p:slideViewPr>
    <p:cSldViewPr snapToGrid="0">
      <p:cViewPr varScale="1">
        <p:scale>
          <a:sx n="72" d="100"/>
          <a:sy n="72" d="100"/>
        </p:scale>
        <p:origin x="127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23/09/2022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35</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36</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r>
              <a:rPr lang="fr-FR" dirty="0"/>
              <a:t>- Histoire du splitter</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solidFill>
                  <a:schemeClr val="accent3">
                    <a:lumMod val="25000"/>
                  </a:schemeClr>
                </a:solidFill>
              </a:rPr>
              <a:t>Tester les modèles générique déjà pré-entrainer sur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42</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44</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46</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47</a:t>
            </a:fld>
            <a:endParaRPr lang="es-ES_tradnl"/>
          </a:p>
        </p:txBody>
      </p:sp>
    </p:spTree>
    <p:extLst>
      <p:ext uri="{BB962C8B-B14F-4D97-AF65-F5344CB8AC3E}">
        <p14:creationId xmlns:p14="http://schemas.microsoft.com/office/powerpoint/2010/main" val="821480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66</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85</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97768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34</a:t>
            </a:fld>
            <a:endParaRPr lang="fr-FR"/>
          </a:p>
        </p:txBody>
      </p:sp>
    </p:spTree>
    <p:extLst>
      <p:ext uri="{BB962C8B-B14F-4D97-AF65-F5344CB8AC3E}">
        <p14:creationId xmlns:p14="http://schemas.microsoft.com/office/powerpoint/2010/main" val="151371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23/09/2022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23/09/2022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0.jpg"/><Relationship Id="rId7" Type="http://schemas.openxmlformats.org/officeDocument/2006/relationships/image" Target="../media/image23.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2.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31.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2.png"/><Relationship Id="rId7"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 Id="rId9" Type="http://schemas.openxmlformats.org/officeDocument/2006/relationships/image" Target="../media/image2.svg"/></Relationships>
</file>

<file path=ppt/slides/_rels/slide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 Id="rId9" Type="http://schemas.openxmlformats.org/officeDocument/2006/relationships/image" Target="../media/image2.sv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 Id="rId9" Type="http://schemas.openxmlformats.org/officeDocument/2006/relationships/image" Target="../media/image2.svg"/></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g"/><Relationship Id="rId10" Type="http://schemas.openxmlformats.org/officeDocument/2006/relationships/image" Target="../media/image2.svg"/><Relationship Id="rId4" Type="http://schemas.openxmlformats.org/officeDocument/2006/relationships/image" Target="../media/image53.jpeg"/><Relationship Id="rId9" Type="http://schemas.openxmlformats.org/officeDocument/2006/relationships/image" Target="../media/image50.png"/></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34.png"/><Relationship Id="rId4" Type="http://schemas.openxmlformats.org/officeDocument/2006/relationships/image" Target="../media/image53.jpeg"/><Relationship Id="rId9" Type="http://schemas.openxmlformats.org/officeDocument/2006/relationships/image" Target="../media/image59.pn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34.png"/><Relationship Id="rId4" Type="http://schemas.openxmlformats.org/officeDocument/2006/relationships/image" Target="../media/image53.jpeg"/><Relationship Id="rId9"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2.sv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0.pn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sv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sv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jpg"/><Relationship Id="rId10" Type="http://schemas.openxmlformats.org/officeDocument/2006/relationships/image" Target="../media/image56.png"/><Relationship Id="rId4" Type="http://schemas.openxmlformats.org/officeDocument/2006/relationships/image" Target="../media/image53.jpeg"/><Relationship Id="rId9"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62.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25.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8.png"/><Relationship Id="rId5" Type="http://schemas.openxmlformats.org/officeDocument/2006/relationships/image" Target="../media/image31.png"/><Relationship Id="rId10" Type="http://schemas.openxmlformats.org/officeDocument/2006/relationships/image" Target="../media/image25.png"/><Relationship Id="rId4" Type="http://schemas.openxmlformats.org/officeDocument/2006/relationships/image" Target="../media/image30.jpg"/><Relationship Id="rId9"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65.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64.png"/><Relationship Id="rId9" Type="http://schemas.openxmlformats.org/officeDocument/2006/relationships/image" Target="../media/image20.png"/><Relationship Id="rId14"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64.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9.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6.png"/><Relationship Id="rId15" Type="http://schemas.openxmlformats.org/officeDocument/2006/relationships/image" Target="../media/image28.png"/><Relationship Id="rId10" Type="http://schemas.openxmlformats.org/officeDocument/2006/relationships/image" Target="../media/image22.png"/><Relationship Id="rId4" Type="http://schemas.openxmlformats.org/officeDocument/2006/relationships/image" Target="../media/image65.jpeg"/><Relationship Id="rId9" Type="http://schemas.openxmlformats.org/officeDocument/2006/relationships/image" Target="../media/image21.png"/><Relationship Id="rId14"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20 000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Rectangle 2">
            <a:extLst>
              <a:ext uri="{FF2B5EF4-FFF2-40B4-BE49-F238E27FC236}">
                <a16:creationId xmlns:a16="http://schemas.microsoft.com/office/drawing/2014/main" id="{3AD0E4D9-D3C5-4ADA-AA1C-3E0686A6C5AA}"/>
              </a:ext>
            </a:extLst>
          </p:cNvPr>
          <p:cNvSpPr/>
          <p:nvPr/>
        </p:nvSpPr>
        <p:spPr>
          <a:xfrm>
            <a:off x="9639306" y="2716229"/>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Validation</a:t>
            </a:r>
          </a:p>
        </p:txBody>
      </p:sp>
      <p:sp>
        <p:nvSpPr>
          <p:cNvPr id="4" name="Rectangle 3">
            <a:extLst>
              <a:ext uri="{FF2B5EF4-FFF2-40B4-BE49-F238E27FC236}">
                <a16:creationId xmlns:a16="http://schemas.microsoft.com/office/drawing/2014/main" id="{D9D36257-3ECF-402A-B1C3-27ACDC1D65B6}"/>
              </a:ext>
            </a:extLst>
          </p:cNvPr>
          <p:cNvSpPr/>
          <p:nvPr/>
        </p:nvSpPr>
        <p:spPr>
          <a:xfrm>
            <a:off x="9646184" y="3003051"/>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a:t>
            </a:r>
            <a:r>
              <a:rPr lang="fr-FR" sz="1050" dirty="0" err="1">
                <a:solidFill>
                  <a:srgbClr val="000000"/>
                </a:solidFill>
              </a:rPr>
              <a:t>Preparation</a:t>
            </a:r>
            <a:endParaRPr lang="fr-FR" sz="1050" dirty="0">
              <a:solidFill>
                <a:srgbClr val="000000"/>
              </a:solidFill>
            </a:endParaRPr>
          </a:p>
        </p:txBody>
      </p:sp>
      <p:sp>
        <p:nvSpPr>
          <p:cNvPr id="5" name="Rectangle 4">
            <a:extLst>
              <a:ext uri="{FF2B5EF4-FFF2-40B4-BE49-F238E27FC236}">
                <a16:creationId xmlns:a16="http://schemas.microsoft.com/office/drawing/2014/main" id="{CCBD8DBF-2C09-42F4-AF38-7E77BD3EAFE9}"/>
              </a:ext>
            </a:extLst>
          </p:cNvPr>
          <p:cNvSpPr/>
          <p:nvPr/>
        </p:nvSpPr>
        <p:spPr>
          <a:xfrm>
            <a:off x="9654979" y="3286051"/>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Training</a:t>
            </a:r>
          </a:p>
        </p:txBody>
      </p:sp>
      <p:sp>
        <p:nvSpPr>
          <p:cNvPr id="6" name="Rectangle 5">
            <a:extLst>
              <a:ext uri="{FF2B5EF4-FFF2-40B4-BE49-F238E27FC236}">
                <a16:creationId xmlns:a16="http://schemas.microsoft.com/office/drawing/2014/main" id="{0D7E3401-4B81-4416-BDB5-43A77A7B73AE}"/>
              </a:ext>
            </a:extLst>
          </p:cNvPr>
          <p:cNvSpPr/>
          <p:nvPr/>
        </p:nvSpPr>
        <p:spPr>
          <a:xfrm>
            <a:off x="9654979" y="3576771"/>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Evaluation</a:t>
            </a:r>
          </a:p>
        </p:txBody>
      </p:sp>
      <p:sp>
        <p:nvSpPr>
          <p:cNvPr id="7" name="Rectangle 6">
            <a:extLst>
              <a:ext uri="{FF2B5EF4-FFF2-40B4-BE49-F238E27FC236}">
                <a16:creationId xmlns:a16="http://schemas.microsoft.com/office/drawing/2014/main" id="{A7B11A5E-1E48-4E2C-8976-FBA636F7930A}"/>
              </a:ext>
            </a:extLst>
          </p:cNvPr>
          <p:cNvSpPr/>
          <p:nvPr/>
        </p:nvSpPr>
        <p:spPr>
          <a:xfrm>
            <a:off x="9661831" y="3854719"/>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a:t>
            </a:r>
            <a:r>
              <a:rPr lang="fr-FR" sz="1050" dirty="0" err="1">
                <a:solidFill>
                  <a:srgbClr val="000000"/>
                </a:solidFill>
              </a:rPr>
              <a:t>Register</a:t>
            </a:r>
            <a:endParaRPr lang="fr-FR" sz="1050" dirty="0">
              <a:solidFill>
                <a:srgbClr val="000000"/>
              </a:solidFill>
            </a:endParaRPr>
          </a:p>
        </p:txBody>
      </p:sp>
      <p:sp>
        <p:nvSpPr>
          <p:cNvPr id="8" name="Rectangle 7">
            <a:extLst>
              <a:ext uri="{FF2B5EF4-FFF2-40B4-BE49-F238E27FC236}">
                <a16:creationId xmlns:a16="http://schemas.microsoft.com/office/drawing/2014/main" id="{BE87F985-FEF5-483E-88B3-59A4FDFDD4EE}"/>
              </a:ext>
            </a:extLst>
          </p:cNvPr>
          <p:cNvSpPr/>
          <p:nvPr/>
        </p:nvSpPr>
        <p:spPr>
          <a:xfrm>
            <a:off x="9639306" y="2716228"/>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Validation</a:t>
            </a:r>
          </a:p>
        </p:txBody>
      </p:sp>
      <p:sp>
        <p:nvSpPr>
          <p:cNvPr id="9" name="Rectangle 8">
            <a:extLst>
              <a:ext uri="{FF2B5EF4-FFF2-40B4-BE49-F238E27FC236}">
                <a16:creationId xmlns:a16="http://schemas.microsoft.com/office/drawing/2014/main" id="{D0ABF16E-2CF7-4AFF-8CA1-B9904FBCD30D}"/>
              </a:ext>
            </a:extLst>
          </p:cNvPr>
          <p:cNvSpPr/>
          <p:nvPr/>
        </p:nvSpPr>
        <p:spPr>
          <a:xfrm>
            <a:off x="9646184" y="3003050"/>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a:t>
            </a:r>
            <a:r>
              <a:rPr lang="fr-FR" sz="1050" dirty="0" err="1">
                <a:solidFill>
                  <a:srgbClr val="000000"/>
                </a:solidFill>
              </a:rPr>
              <a:t>Preparation</a:t>
            </a:r>
            <a:endParaRPr lang="fr-FR" sz="1050" dirty="0">
              <a:solidFill>
                <a:srgbClr val="000000"/>
              </a:solidFill>
            </a:endParaRPr>
          </a:p>
        </p:txBody>
      </p:sp>
    </p:spTree>
    <p:extLst>
      <p:ext uri="{BB962C8B-B14F-4D97-AF65-F5344CB8AC3E}">
        <p14:creationId xmlns:p14="http://schemas.microsoft.com/office/powerpoint/2010/main" val="337852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endParaRPr lang="fr-FR" dirty="0">
              <a:solidFill>
                <a:schemeClr val="bg1">
                  <a:lumMod val="50000"/>
                </a:schemeClr>
              </a:solidFill>
            </a:endParaRP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Tree>
    <p:extLst>
      <p:ext uri="{BB962C8B-B14F-4D97-AF65-F5344CB8AC3E}">
        <p14:creationId xmlns:p14="http://schemas.microsoft.com/office/powerpoint/2010/main" val="41252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881002" y="1060174"/>
            <a:ext cx="1930081" cy="141464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777434" y="1060175"/>
            <a:ext cx="1938260" cy="141464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0325" y="1060174"/>
            <a:ext cx="1944015" cy="1393777"/>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stCxn id="5" idx="3"/>
            <a:endCxn id="7" idx="1"/>
          </p:cNvCxnSpPr>
          <p:nvPr/>
        </p:nvCxnSpPr>
        <p:spPr>
          <a:xfrm flipH="1" flipV="1">
            <a:off x="960325" y="1757063"/>
            <a:ext cx="10850758" cy="10433"/>
          </a:xfrm>
          <a:prstGeom prst="curvedConnector5">
            <a:avLst>
              <a:gd name="adj1" fmla="val -2107"/>
              <a:gd name="adj2" fmla="val -27738484"/>
              <a:gd name="adj3" fmla="val 102107"/>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59290" y="1379286"/>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a:stCxn id="7" idx="3"/>
            <a:endCxn id="33" idx="1"/>
          </p:cNvCxnSpPr>
          <p:nvPr/>
        </p:nvCxnSpPr>
        <p:spPr>
          <a:xfrm>
            <a:off x="2904340" y="1757063"/>
            <a:ext cx="940656" cy="0"/>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a:stCxn id="33" idx="3"/>
            <a:endCxn id="6" idx="1"/>
          </p:cNvCxnSpPr>
          <p:nvPr/>
        </p:nvCxnSpPr>
        <p:spPr>
          <a:xfrm>
            <a:off x="5876399" y="1757063"/>
            <a:ext cx="901035" cy="10434"/>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a:stCxn id="6" idx="3"/>
            <a:endCxn id="5" idx="1"/>
          </p:cNvCxnSpPr>
          <p:nvPr/>
        </p:nvCxnSpPr>
        <p:spPr>
          <a:xfrm flipV="1">
            <a:off x="8715694" y="1767496"/>
            <a:ext cx="1165308" cy="1"/>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flipV="1">
            <a:off x="233265" y="1757063"/>
            <a:ext cx="727060" cy="100803"/>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60355" y="1392383"/>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615631" y="5507243"/>
            <a:ext cx="4960737" cy="923330"/>
          </a:xfrm>
          <a:prstGeom prst="rect">
            <a:avLst/>
          </a:prstGeom>
          <a:noFill/>
        </p:spPr>
        <p:txBody>
          <a:bodyPr wrap="square" rtlCol="0">
            <a:spAutoFit/>
          </a:bodyPr>
          <a:lstStyle/>
          <a:p>
            <a:pPr algn="ctr"/>
            <a:r>
              <a:rPr lang="fr-FR" sz="5400" b="1" dirty="0" err="1">
                <a:solidFill>
                  <a:schemeClr val="accent6">
                    <a:lumMod val="50000"/>
                  </a:schemeClr>
                </a:solidFill>
              </a:rPr>
              <a:t>Feeback</a:t>
            </a:r>
            <a:r>
              <a:rPr lang="fr-FR" sz="5400" b="1" dirty="0">
                <a:solidFill>
                  <a:schemeClr val="accent6">
                    <a:lumMod val="50000"/>
                  </a:schemeClr>
                </a:solidFill>
              </a:rPr>
              <a:t> </a:t>
            </a:r>
            <a:r>
              <a:rPr lang="fr-FR" sz="5400" b="1" dirty="0" err="1">
                <a:solidFill>
                  <a:schemeClr val="accent6">
                    <a:lumMod val="50000"/>
                  </a:schemeClr>
                </a:solidFill>
              </a:rPr>
              <a:t>loop</a:t>
            </a:r>
            <a:endParaRPr lang="fr-FR" sz="2800" b="1" dirty="0">
              <a:solidFill>
                <a:schemeClr val="accent6">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34596" y="1364724"/>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06027" y="139619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6001067" y="4198516"/>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Tree>
    <p:extLst>
      <p:ext uri="{BB962C8B-B14F-4D97-AF65-F5344CB8AC3E}">
        <p14:creationId xmlns:p14="http://schemas.microsoft.com/office/powerpoint/2010/main" val="191720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p:txBody>
          <a:bodyPr/>
          <a:lstStyle/>
          <a:p>
            <a:r>
              <a:rPr lang="fr-FR" dirty="0" err="1"/>
              <a:t>Datadrift</a:t>
            </a:r>
            <a:endParaRPr lang="fr-FR" dirty="0"/>
          </a:p>
        </p:txBody>
      </p:sp>
      <p:sp>
        <p:nvSpPr>
          <p:cNvPr id="3" name="Espace réservé du contenu 2">
            <a:extLst>
              <a:ext uri="{FF2B5EF4-FFF2-40B4-BE49-F238E27FC236}">
                <a16:creationId xmlns:a16="http://schemas.microsoft.com/office/drawing/2014/main" id="{61D287FE-4376-429D-976D-788108682E6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70965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Tree>
    <p:extLst>
      <p:ext uri="{BB962C8B-B14F-4D97-AF65-F5344CB8AC3E}">
        <p14:creationId xmlns:p14="http://schemas.microsoft.com/office/powerpoint/2010/main" val="4014832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7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Rapide</a:t>
            </a:r>
          </a:p>
          <a:p>
            <a:r>
              <a:rPr lang="fr-FR" dirty="0"/>
              <a:t>Bon résultat : Qualité/Performance des algorithmes (IA ou non IA)</a:t>
            </a:r>
          </a:p>
          <a:p>
            <a:r>
              <a:rPr lang="fr-FR" dirty="0"/>
              <a:t>Maintenable</a:t>
            </a:r>
          </a:p>
          <a:p>
            <a:r>
              <a:rPr lang="fr-FR" dirty="0"/>
              <a:t>Sécurisé</a:t>
            </a:r>
          </a:p>
          <a:p>
            <a:r>
              <a:rPr lang="fr-FR" dirty="0"/>
              <a:t>Relivrer/réentraîner rapidement en cas d’incident (dont </a:t>
            </a:r>
            <a:r>
              <a:rPr lang="fr-FR" dirty="0" err="1"/>
              <a:t>Datadrift</a:t>
            </a:r>
            <a:r>
              <a:rPr lang="fr-FR" dirty="0"/>
              <a:t>)</a:t>
            </a:r>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0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9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830781" y="2347979"/>
            <a:ext cx="5182590" cy="2162042"/>
          </a:xfrm>
        </p:spPr>
        <p:txBody>
          <a:bodyPr>
            <a:normAutofit fontScale="90000"/>
          </a:bodyPr>
          <a:lstStyle/>
          <a:p>
            <a:r>
              <a:rPr lang="fr-FR" sz="8800" dirty="0" err="1"/>
              <a:t>Difficulties</a:t>
            </a:r>
            <a:endParaRPr lang="fr-FR" sz="8800" dirty="0"/>
          </a:p>
        </p:txBody>
      </p:sp>
    </p:spTree>
    <p:extLst>
      <p:ext uri="{BB962C8B-B14F-4D97-AF65-F5344CB8AC3E}">
        <p14:creationId xmlns:p14="http://schemas.microsoft.com/office/powerpoint/2010/main" val="3100895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err="1"/>
              <a:t>Difficulties</a:t>
            </a:r>
            <a:endParaRPr lang="fr-FR" dirty="0"/>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err="1"/>
              <a:t>Cost</a:t>
            </a:r>
            <a:endParaRPr lang="fr-FR" dirty="0"/>
          </a:p>
          <a:p>
            <a:r>
              <a:rPr lang="fr-FR" dirty="0" err="1"/>
              <a:t>Request</a:t>
            </a:r>
            <a:r>
              <a:rPr lang="fr-FR" dirty="0"/>
              <a:t> time</a:t>
            </a:r>
          </a:p>
          <a:p>
            <a:r>
              <a:rPr lang="fr-FR" dirty="0"/>
              <a:t>Feedback </a:t>
            </a:r>
            <a:r>
              <a:rPr lang="fr-FR" dirty="0" err="1"/>
              <a:t>loop</a:t>
            </a:r>
            <a:endParaRPr lang="fr-FR" dirty="0"/>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fr-FR" sz="3200" dirty="0">
                <a:solidFill>
                  <a:schemeClr val="bg1">
                    <a:lumMod val="65000"/>
                  </a:schemeClr>
                </a:solidFill>
              </a:rPr>
              <a:t>Sinistres</a:t>
            </a:r>
            <a:br>
              <a:rPr lang="fr-FR" sz="3200" dirty="0">
                <a:solidFill>
                  <a:schemeClr val="bg1">
                    <a:lumMod val="65000"/>
                  </a:schemeClr>
                </a:solidFill>
              </a:rPr>
            </a:br>
            <a:r>
              <a:rPr lang="fr-FR" sz="3200" dirty="0">
                <a:solidFill>
                  <a:schemeClr val="bg1">
                    <a:lumMod val="65000"/>
                  </a:schemeClr>
                </a:solidFill>
              </a:rPr>
              <a:t>Contrat</a:t>
            </a:r>
          </a:p>
          <a:p>
            <a:r>
              <a:rPr lang="fr-FR" sz="3200" dirty="0">
                <a:solidFill>
                  <a:schemeClr val="bg1">
                    <a:lumMod val="65000"/>
                  </a:schemeClr>
                </a:solidFill>
              </a:rPr>
              <a:t>Facture</a:t>
            </a:r>
          </a:p>
          <a:p>
            <a:r>
              <a:rPr lang="fr-FR" sz="3200" dirty="0">
                <a:solidFill>
                  <a:schemeClr val="accent6">
                    <a:lumMod val="75000"/>
                  </a:schemeClr>
                </a:solidFill>
              </a:rPr>
              <a:t>Pièce de gestion</a:t>
            </a:r>
          </a:p>
          <a:p>
            <a:r>
              <a:rPr lang="fr-FR" sz="3200" dirty="0">
                <a:solidFill>
                  <a:schemeClr val="bg1">
                    <a:lumMod val="65000"/>
                  </a:schemeClr>
                </a:solidFill>
              </a:rPr>
              <a:t>Autres</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a:t>
            </a:r>
            <a:r>
              <a:rPr lang="en-US" b="0" dirty="0" err="1">
                <a:solidFill>
                  <a:srgbClr val="A31515"/>
                </a:solidFill>
                <a:effectLst/>
                <a:latin typeface="Courier New" panose="02070309020205020404" pitchFamily="49" charset="0"/>
              </a:rPr>
              <a:t>uppside</a:t>
            </a:r>
            <a:r>
              <a:rPr lang="en-US" b="0" dirty="0">
                <a:solidFill>
                  <a:srgbClr val="A31515"/>
                </a:solidFill>
                <a:effectLst/>
                <a:latin typeface="Courier New" panose="02070309020205020404" pitchFamily="49" charset="0"/>
              </a:rPr>
              <a:t>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fr-FR" sz="2400" dirty="0"/>
              <a:t>email</a:t>
            </a:r>
          </a:p>
        </p:txBody>
      </p:sp>
    </p:spTree>
    <p:extLst>
      <p:ext uri="{BB962C8B-B14F-4D97-AF65-F5344CB8AC3E}">
        <p14:creationId xmlns:p14="http://schemas.microsoft.com/office/powerpoint/2010/main" val="1878918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t>Find</a:t>
            </a:r>
            <a:r>
              <a:rPr lang="fr-FR" dirty="0"/>
              <a:t> 7 </a:t>
            </a:r>
            <a:r>
              <a:rPr lang="fr-FR" dirty="0" err="1"/>
              <a:t>differencies</a:t>
            </a:r>
            <a:endParaRPr lang="fr-FR" dirty="0"/>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392759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861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0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940254984"/>
              </p:ext>
            </p:extLst>
          </p:nvPr>
        </p:nvGraphicFramePr>
        <p:xfrm>
          <a:off x="434666" y="186439"/>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AFF17A8-A918-49E8-B51B-C2B94085FA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158272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3CD7936E-1F65-4DB6-B33E-29D555E56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5460" y="2931533"/>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190980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avec flèche 2">
            <a:extLst>
              <a:ext uri="{FF2B5EF4-FFF2-40B4-BE49-F238E27FC236}">
                <a16:creationId xmlns:a16="http://schemas.microsoft.com/office/drawing/2014/main" id="{E9EC1D37-A1EC-4092-9C5B-44F0C6F4CFD8}"/>
              </a:ext>
            </a:extLst>
          </p:cNvPr>
          <p:cNvCxnSpPr>
            <a:cxnSpLocks/>
            <a:endCxn id="23" idx="1"/>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3" name="Picture 4">
            <a:extLst>
              <a:ext uri="{FF2B5EF4-FFF2-40B4-BE49-F238E27FC236}">
                <a16:creationId xmlns:a16="http://schemas.microsoft.com/office/drawing/2014/main" id="{570A7E67-782A-4C9F-95E1-3F4125141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2978543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52C3BF81-5092-4024-BF9C-197441CEB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2904" y="2613421"/>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3098752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a:endCxn id="20" idx="1"/>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dirty="0"/>
              <a:t>Hop</a:t>
            </a:r>
          </a:p>
        </p:txBody>
      </p:sp>
      <p:pic>
        <p:nvPicPr>
          <p:cNvPr id="20" name="Picture 4">
            <a:extLst>
              <a:ext uri="{FF2B5EF4-FFF2-40B4-BE49-F238E27FC236}">
                <a16:creationId xmlns:a16="http://schemas.microsoft.com/office/drawing/2014/main" id="{453DD632-0E67-423A-A968-1D393F4851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4193" y="2259031"/>
            <a:ext cx="824905" cy="824905"/>
          </a:xfrm>
          <a:prstGeom prst="rect">
            <a:avLst/>
          </a:prstGeom>
          <a:solidFill>
            <a:schemeClr val="bg1"/>
          </a:solidFill>
          <a:ln w="76200">
            <a:solidFill>
              <a:schemeClr val="bg1"/>
            </a:solidFill>
          </a:ln>
        </p:spPr>
      </p:pic>
    </p:spTree>
    <p:extLst>
      <p:ext uri="{BB962C8B-B14F-4D97-AF65-F5344CB8AC3E}">
        <p14:creationId xmlns:p14="http://schemas.microsoft.com/office/powerpoint/2010/main" val="2544540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Classification d’email</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725872547"/>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02338679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a:solidFill>
                  <a:schemeClr val="bg2">
                    <a:lumMod val="25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45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291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2210014" y="6199683"/>
            <a:ext cx="7771972"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628223" y="193402"/>
            <a:ext cx="8935553" cy="885671"/>
          </a:xfrm>
        </p:spPr>
        <p:txBody>
          <a:bodyPr>
            <a:normAutofit/>
          </a:bodyPr>
          <a:lstStyle/>
          <a:p>
            <a:pPr algn="ctr"/>
            <a:r>
              <a:rPr lang="fr-FR" sz="4000" dirty="0">
                <a:solidFill>
                  <a:schemeClr val="accent4">
                    <a:lumMod val="50000"/>
                  </a:schemeClr>
                </a:solidFill>
              </a:rPr>
              <a:t>Do not focus on the </a:t>
            </a:r>
            <a:r>
              <a:rPr lang="fr-FR" sz="4000" dirty="0" err="1">
                <a:solidFill>
                  <a:schemeClr val="accent4">
                    <a:lumMod val="50000"/>
                  </a:schemeClr>
                </a:solidFill>
              </a:rPr>
              <a:t>need</a:t>
            </a:r>
            <a:endParaRPr lang="fr-FR" sz="4000" dirty="0">
              <a:solidFill>
                <a:schemeClr val="accent4">
                  <a:lumMod val="50000"/>
                </a:schemeClr>
              </a:solidFill>
            </a:endParaRPr>
          </a:p>
        </p:txBody>
      </p:sp>
    </p:spTree>
    <p:extLst>
      <p:ext uri="{BB962C8B-B14F-4D97-AF65-F5344CB8AC3E}">
        <p14:creationId xmlns:p14="http://schemas.microsoft.com/office/powerpoint/2010/main" val="3147234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21409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31049FF-966B-4501-B133-093E9510C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29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18BF243-3C85-4FBF-9AFA-2C84DE6D8602}"/>
              </a:ext>
            </a:extLst>
          </p:cNvPr>
          <p:cNvSpPr txBox="1"/>
          <p:nvPr/>
        </p:nvSpPr>
        <p:spPr>
          <a:xfrm>
            <a:off x="3962400" y="5303093"/>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7" name="Titre 1">
            <a:extLst>
              <a:ext uri="{FF2B5EF4-FFF2-40B4-BE49-F238E27FC236}">
                <a16:creationId xmlns:a16="http://schemas.microsoft.com/office/drawing/2014/main" id="{8C40B99B-37F9-4FBF-B75B-D3E49C0BEDF3}"/>
              </a:ext>
            </a:extLst>
          </p:cNvPr>
          <p:cNvSpPr txBox="1">
            <a:spLocks/>
          </p:cNvSpPr>
          <p:nvPr/>
        </p:nvSpPr>
        <p:spPr>
          <a:xfrm>
            <a:off x="1663148" y="5527143"/>
            <a:ext cx="8865704" cy="126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dirty="0">
                <a:solidFill>
                  <a:schemeClr val="accent6">
                    <a:lumMod val="75000"/>
                  </a:schemeClr>
                </a:solidFill>
              </a:rPr>
              <a:t>Do not </a:t>
            </a:r>
            <a:r>
              <a:rPr lang="fr-FR" sz="4000" dirty="0" err="1">
                <a:solidFill>
                  <a:schemeClr val="accent6">
                    <a:lumMod val="75000"/>
                  </a:schemeClr>
                </a:solidFill>
              </a:rPr>
              <a:t>industrialize</a:t>
            </a:r>
            <a:r>
              <a:rPr lang="fr-FR" sz="4000" dirty="0">
                <a:solidFill>
                  <a:schemeClr val="accent6">
                    <a:lumMod val="75000"/>
                  </a:schemeClr>
                </a:solidFill>
              </a:rPr>
              <a:t> the </a:t>
            </a:r>
            <a:r>
              <a:rPr lang="fr-FR" sz="4000" dirty="0" err="1">
                <a:solidFill>
                  <a:schemeClr val="accent6">
                    <a:lumMod val="75000"/>
                  </a:schemeClr>
                </a:solidFill>
              </a:rPr>
              <a:t>trainning</a:t>
            </a:r>
            <a:r>
              <a:rPr lang="fr-FR" sz="4000" dirty="0">
                <a:solidFill>
                  <a:schemeClr val="accent6">
                    <a:lumMod val="75000"/>
                  </a:schemeClr>
                </a:solidFill>
              </a:rPr>
              <a:t> code</a:t>
            </a:r>
          </a:p>
        </p:txBody>
      </p:sp>
    </p:spTree>
    <p:extLst>
      <p:ext uri="{BB962C8B-B14F-4D97-AF65-F5344CB8AC3E}">
        <p14:creationId xmlns:p14="http://schemas.microsoft.com/office/powerpoint/2010/main" val="1857628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19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9574CFD-4D33-46B1-9550-C08367ACE0F7}"/>
              </a:ext>
            </a:extLst>
          </p:cNvPr>
          <p:cNvPicPr>
            <a:picLocks noChangeAspect="1"/>
          </p:cNvPicPr>
          <p:nvPr/>
        </p:nvPicPr>
        <p:blipFill>
          <a:blip r:embed="rId2"/>
          <a:stretch>
            <a:fillRect/>
          </a:stretch>
        </p:blipFill>
        <p:spPr>
          <a:xfrm>
            <a:off x="2534934" y="0"/>
            <a:ext cx="7122132" cy="6858000"/>
          </a:xfrm>
          <a:prstGeom prst="rect">
            <a:avLst/>
          </a:prstGeom>
        </p:spPr>
      </p:pic>
    </p:spTree>
    <p:extLst>
      <p:ext uri="{BB962C8B-B14F-4D97-AF65-F5344CB8AC3E}">
        <p14:creationId xmlns:p14="http://schemas.microsoft.com/office/powerpoint/2010/main" val="4290835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46331" y="3993264"/>
            <a:ext cx="10515600" cy="2095358"/>
          </a:xfrm>
        </p:spPr>
        <p:txBody>
          <a:bodyPr>
            <a:normAutofit/>
          </a:bodyPr>
          <a:lstStyle/>
          <a:p>
            <a:pPr marL="0" indent="0" algn="ctr">
              <a:buNone/>
            </a:pPr>
            <a:r>
              <a:rPr lang="en-US" sz="6000" dirty="0">
                <a:solidFill>
                  <a:schemeClr val="bg1"/>
                </a:solidFill>
                <a:highlight>
                  <a:srgbClr val="000000"/>
                </a:highlight>
              </a:rPr>
              <a:t>Split train and production code on different git</a:t>
            </a:r>
            <a:endParaRPr lang="fr-FR" sz="6000" dirty="0">
              <a:solidFill>
                <a:schemeClr val="bg1"/>
              </a:solidFill>
              <a:highlight>
                <a:srgbClr val="000000"/>
              </a:highlight>
            </a:endParaRPr>
          </a:p>
        </p:txBody>
      </p:sp>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6523371" y="5869028"/>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114446" y="5575186"/>
            <a:ext cx="1191996" cy="68087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286823" y="355205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153" y="137137"/>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229178" y="545871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3CA58B69-D15D-4546-84DC-2D101A99F91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262535" y="6041673"/>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5467FCCC-BF48-44AE-B6E8-CD0E769ED1B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820041" y="5942128"/>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E4B1489C-777D-41A4-BF74-21DCBC26844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129674" y="6041673"/>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4CF67A1C-5A37-46B8-8A6F-60216D4ED33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888611" y="6144939"/>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Afficher l’image source">
            <a:extLst>
              <a:ext uri="{FF2B5EF4-FFF2-40B4-BE49-F238E27FC236}">
                <a16:creationId xmlns:a16="http://schemas.microsoft.com/office/drawing/2014/main" id="{F1B653F2-E44A-4E0F-9750-60FCB24268C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46755" y="585714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908DC376-E02B-4114-A0C1-82E774F93BC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264086" y="5199108"/>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90868038-E491-4993-9D49-5D2A21CBAC05}"/>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627997" y="5173504"/>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ECDF28-E17D-4E2A-B7D1-3980E414A417}"/>
              </a:ext>
            </a:extLst>
          </p:cNvPr>
          <p:cNvSpPr txBox="1"/>
          <p:nvPr/>
        </p:nvSpPr>
        <p:spPr>
          <a:xfrm>
            <a:off x="4545497" y="6345516"/>
            <a:ext cx="60960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"cherry on the cake"</a:t>
            </a:r>
            <a:endParaRPr lang="fr-FR" b="0" dirty="0">
              <a:solidFill>
                <a:srgbClr val="000000"/>
              </a:solidFill>
              <a:effectLst/>
              <a:latin typeface="Courier New" panose="02070309020205020404" pitchFamily="49" charset="0"/>
            </a:endParaRPr>
          </a:p>
        </p:txBody>
      </p:sp>
      <p:pic>
        <p:nvPicPr>
          <p:cNvPr id="4100" name="Picture 4">
            <a:extLst>
              <a:ext uri="{FF2B5EF4-FFF2-40B4-BE49-F238E27FC236}">
                <a16:creationId xmlns:a16="http://schemas.microsoft.com/office/drawing/2014/main" id="{6D045F7B-5639-432E-8194-28AE7500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576" y="14687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5B28250-8EE0-43F4-9FDB-2856B43B3998}"/>
              </a:ext>
            </a:extLst>
          </p:cNvPr>
          <p:cNvSpPr>
            <a:spLocks noGrp="1"/>
          </p:cNvSpPr>
          <p:nvPr>
            <p:ph type="title"/>
          </p:nvPr>
        </p:nvSpPr>
        <p:spPr>
          <a:xfrm>
            <a:off x="679176" y="143153"/>
            <a:ext cx="10515600" cy="1325563"/>
          </a:xfrm>
        </p:spPr>
        <p:txBody>
          <a:bodyPr/>
          <a:lstStyle/>
          <a:p>
            <a:pPr algn="ctr"/>
            <a:r>
              <a:rPr lang="fr-FR" dirty="0">
                <a:solidFill>
                  <a:srgbClr val="C00000"/>
                </a:solidFill>
              </a:rPr>
              <a:t>Focus on </a:t>
            </a:r>
            <a:r>
              <a:rPr lang="fr-FR" dirty="0" err="1">
                <a:solidFill>
                  <a:srgbClr val="C00000"/>
                </a:solidFill>
              </a:rPr>
              <a:t>statistics</a:t>
            </a:r>
            <a:endParaRPr lang="fr-FR" dirty="0">
              <a:solidFill>
                <a:srgbClr val="C00000"/>
              </a:solidFill>
            </a:endParaRPr>
          </a:p>
        </p:txBody>
      </p:sp>
    </p:spTree>
    <p:extLst>
      <p:ext uri="{BB962C8B-B14F-4D97-AF65-F5344CB8AC3E}">
        <p14:creationId xmlns:p14="http://schemas.microsoft.com/office/powerpoint/2010/main" val="692754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29B7DC-F3E3-4C13-8268-A4EA4DE612DC}"/>
              </a:ext>
            </a:extLst>
          </p:cNvPr>
          <p:cNvSpPr>
            <a:spLocks noGrp="1"/>
          </p:cNvSpPr>
          <p:nvPr>
            <p:ph type="title"/>
          </p:nvPr>
        </p:nvSpPr>
        <p:spPr>
          <a:xfrm>
            <a:off x="949187" y="5990673"/>
            <a:ext cx="10293626" cy="867327"/>
          </a:xfrm>
        </p:spPr>
        <p:txBody>
          <a:bodyPr/>
          <a:lstStyle/>
          <a:p>
            <a:pPr algn="ctr"/>
            <a:r>
              <a:rPr lang="fr-FR" dirty="0">
                <a:solidFill>
                  <a:schemeClr val="accent4">
                    <a:lumMod val="75000"/>
                  </a:schemeClr>
                </a:solidFill>
              </a:rPr>
              <a:t>Do not do </a:t>
            </a:r>
            <a:r>
              <a:rPr lang="fr-FR" dirty="0" err="1">
                <a:solidFill>
                  <a:schemeClr val="accent4">
                    <a:lumMod val="75000"/>
                  </a:schemeClr>
                </a:solidFill>
              </a:rPr>
              <a:t>FinOps</a:t>
            </a:r>
            <a:endParaRPr lang="fr-FR" dirty="0">
              <a:solidFill>
                <a:schemeClr val="accent4">
                  <a:lumMod val="75000"/>
                </a:schemeClr>
              </a:solidFill>
            </a:endParaRPr>
          </a:p>
        </p:txBody>
      </p:sp>
      <p:sp>
        <p:nvSpPr>
          <p:cNvPr id="14" name="ZoneTexte 13">
            <a:extLst>
              <a:ext uri="{FF2B5EF4-FFF2-40B4-BE49-F238E27FC236}">
                <a16:creationId xmlns:a16="http://schemas.microsoft.com/office/drawing/2014/main" id="{37233A3D-3E5E-44FF-942E-6CD20641CAF0}"/>
              </a:ext>
            </a:extLst>
          </p:cNvPr>
          <p:cNvSpPr txBox="1"/>
          <p:nvPr/>
        </p:nvSpPr>
        <p:spPr>
          <a:xfrm>
            <a:off x="4412974" y="5362233"/>
            <a:ext cx="5287617"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invoice</a:t>
            </a:r>
            <a:r>
              <a:rPr lang="fr-FR" b="0" dirty="0">
                <a:solidFill>
                  <a:srgbClr val="A31515"/>
                </a:solidFill>
                <a:effectLst/>
                <a:latin typeface="Courier New" panose="02070309020205020404" pitchFamily="49" charset="0"/>
              </a:rPr>
              <a:t> made of gold"</a:t>
            </a:r>
            <a:endParaRPr lang="fr-FR"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27" y="385954"/>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43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682070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a:bodyPr>
          <a:lstStyle/>
          <a:p>
            <a:r>
              <a:rPr lang="fr-FR" sz="2800" dirty="0">
                <a:solidFill>
                  <a:schemeClr val="bg1"/>
                </a:solidFill>
              </a:rPr>
              <a:t>Production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696571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537564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99" idx="2"/>
            <a:endCxn id="67" idx="0"/>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2" descr="Clément Mesureux (@clementmesureux) | Twitter">
            <a:extLst>
              <a:ext uri="{FF2B5EF4-FFF2-40B4-BE49-F238E27FC236}">
                <a16:creationId xmlns:a16="http://schemas.microsoft.com/office/drawing/2014/main" id="{1207F0FB-3842-415B-AF72-F09747948AC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191975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60A26145-85C4-49D3-B06D-C40BD21DE5EF}"/>
              </a:ext>
            </a:extLst>
          </p:cNvPr>
          <p:cNvCxnSpPr>
            <a:cxnSpLocks/>
            <a:stCxn id="100" idx="2"/>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2" descr="Clément Mesureux (@clementmesureux) | Twitter">
            <a:extLst>
              <a:ext uri="{FF2B5EF4-FFF2-40B4-BE49-F238E27FC236}">
                <a16:creationId xmlns:a16="http://schemas.microsoft.com/office/drawing/2014/main" id="{D07F4D9A-4705-4940-BB7B-61AD918EEC4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62782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B49A2721-968C-45B2-8636-37B54F4790A1}"/>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84357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635486" y="6211129"/>
            <a:ext cx="4539029"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"developer waiter in t-shirt in a restaurant"</a:t>
            </a:r>
            <a:endParaRPr lang="en-US" b="0" dirty="0">
              <a:solidFill>
                <a:srgbClr val="000000"/>
              </a:solidFill>
              <a:effectLst/>
              <a:latin typeface="Courier New" panose="02070309020205020404" pitchFamily="49" charset="0"/>
            </a:endParaRPr>
          </a:p>
        </p:txBody>
      </p:sp>
      <p:pic>
        <p:nvPicPr>
          <p:cNvPr id="2" name="Picture 4">
            <a:extLst>
              <a:ext uri="{FF2B5EF4-FFF2-40B4-BE49-F238E27FC236}">
                <a16:creationId xmlns:a16="http://schemas.microsoft.com/office/drawing/2014/main" id="{8825586A-CCC7-43E7-A4FA-36063E11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7" y="3483107"/>
            <a:ext cx="2598290" cy="25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F4CEF5-4F83-4CC0-9ED6-97A81A4BD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732" y="3547972"/>
            <a:ext cx="2598291" cy="2598291"/>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92BCE5C5-5902-49B6-A4C0-40316DC4774E}"/>
              </a:ext>
            </a:extLst>
          </p:cNvPr>
          <p:cNvSpPr txBox="1"/>
          <p:nvPr/>
        </p:nvSpPr>
        <p:spPr>
          <a:xfrm>
            <a:off x="318051" y="5564798"/>
            <a:ext cx="5499652" cy="646331"/>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33022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Props1.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2.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23503</TotalTime>
  <Words>3106</Words>
  <Application>Microsoft Office PowerPoint</Application>
  <PresentationFormat>Grand écran</PresentationFormat>
  <Paragraphs>1013</Paragraphs>
  <Slides>92</Slides>
  <Notes>30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92</vt:i4>
      </vt:variant>
    </vt:vector>
  </HeadingPairs>
  <TitlesOfParts>
    <vt:vector size="100"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Présentation PowerPoint</vt:lpstr>
      <vt:lpstr>Classification d’email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Dataset of 20 000 files</vt:lpstr>
      <vt:lpstr>Demo</vt:lpstr>
      <vt:lpstr>Data is gold</vt:lpstr>
      <vt:lpstr>Présentation PowerPoint</vt:lpstr>
      <vt:lpstr>Datadrift</vt:lpstr>
      <vt:lpstr>Présentation PowerPoint</vt:lpstr>
      <vt:lpstr>Présentation PowerPoint</vt:lpstr>
      <vt:lpstr>Présentation PowerPoint</vt:lpstr>
      <vt:lpstr>Production</vt:lpstr>
      <vt:lpstr>Présentation PowerPoint</vt:lpstr>
      <vt:lpstr>Présentation PowerPoint</vt:lpstr>
      <vt:lpstr>Présentation PowerPoint</vt:lpstr>
      <vt:lpstr>Présentation PowerPoint</vt:lpstr>
      <vt:lpstr>Présentation PowerPoint</vt:lpstr>
      <vt:lpstr>Difficulties</vt:lpstr>
      <vt:lpstr>Difficulties</vt:lpstr>
      <vt:lpstr>Find 7 differencies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not focus on the need</vt:lpstr>
      <vt:lpstr>Use Deep Learning Everywhere</vt:lpstr>
      <vt:lpstr>Présentation PowerPoint</vt:lpstr>
      <vt:lpstr>Présentation PowerPoint</vt:lpstr>
      <vt:lpstr>Présentation PowerPoint</vt:lpstr>
      <vt:lpstr>Présentation PowerPoint</vt:lpstr>
      <vt:lpstr>Focus on statistics</vt:lpstr>
      <vt:lpstr>Do not do FinOps</vt:lpstr>
      <vt:lpstr>Présentation PowerPoint</vt:lpstr>
      <vt:lpstr>Exploration phase</vt:lpstr>
      <vt:lpstr>Exploration phase</vt:lpstr>
      <vt:lpstr>Exploration phase</vt:lpstr>
      <vt:lpstr>Exploration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Conclusion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775</cp:revision>
  <dcterms:created xsi:type="dcterms:W3CDTF">2020-11-18T10:41:47Z</dcterms:created>
  <dcterms:modified xsi:type="dcterms:W3CDTF">2022-09-23T14:09:05Z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2022-09-23T14:09:05Z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5872959b-3904-4cce-a296-0cdc493fd205</vt:lpwstr>
  </property>
  <property fmtid="{D5CDD505-2E9C-101B-9397-08002B2CF9AE}" pid="9" name="MSIP_Label_65722654-0696-4b8f-bb0e-68bcd3f909d4_ContentBits">
    <vt:lpwstr>3</vt:lpwstr>
  </property>
</Properties>
</file>